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81" r:id="rId2"/>
    <p:sldId id="258" r:id="rId3"/>
    <p:sldId id="284" r:id="rId4"/>
    <p:sldId id="285" r:id="rId5"/>
    <p:sldId id="286" r:id="rId6"/>
    <p:sldId id="287" r:id="rId7"/>
    <p:sldId id="288" r:id="rId8"/>
    <p:sldId id="289" r:id="rId9"/>
    <p:sldId id="290" r:id="rId10"/>
    <p:sldId id="280" r:id="rId11"/>
    <p:sldId id="283" r:id="rId12"/>
    <p:sldId id="28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03" autoAdjust="0"/>
    <p:restoredTop sz="86973" autoAdjust="0"/>
  </p:normalViewPr>
  <p:slideViewPr>
    <p:cSldViewPr snapToGrid="0">
      <p:cViewPr varScale="1">
        <p:scale>
          <a:sx n="75" d="100"/>
          <a:sy n="75" d="100"/>
        </p:scale>
        <p:origin x="859"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828"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829"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0F362-A761-429F-A518-95033F19C564}" type="datetimeFigureOut">
              <a:rPr lang="en-IN" smtClean="0"/>
              <a:pPr/>
              <a:t>06-04-2024</a:t>
            </a:fld>
            <a:endParaRPr lang="en-IN"/>
          </a:p>
        </p:txBody>
      </p:sp>
      <p:sp>
        <p:nvSpPr>
          <p:cNvPr id="1048830"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831"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32"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833"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E7B28E-05AE-4493-BB71-E6F58AA1D040}" type="slidenum">
              <a:rPr lang="en-IN" smtClean="0"/>
              <a:pPr/>
              <a:t>‹#›</a:t>
            </a:fld>
            <a:endParaRPr lang="en-IN"/>
          </a:p>
        </p:txBody>
      </p:sp>
    </p:spTree>
    <p:extLst>
      <p:ext uri="{BB962C8B-B14F-4D97-AF65-F5344CB8AC3E}">
        <p14:creationId xmlns:p14="http://schemas.microsoft.com/office/powerpoint/2010/main" val="38171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E7B28E-05AE-4493-BB71-E6F58AA1D040}" type="slidenum">
              <a:rPr lang="en-IN" smtClean="0"/>
              <a:pPr/>
              <a:t>10</a:t>
            </a:fld>
            <a:endParaRPr lang="en-IN"/>
          </a:p>
        </p:txBody>
      </p:sp>
    </p:spTree>
    <p:extLst>
      <p:ext uri="{BB962C8B-B14F-4D97-AF65-F5344CB8AC3E}">
        <p14:creationId xmlns:p14="http://schemas.microsoft.com/office/powerpoint/2010/main" val="4076354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237AE4-E0EB-4328-AF43-69D401D3C888}"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344065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492606416"/>
      </p:ext>
    </p:extLst>
  </p:cSld>
  <p:clrMapOvr>
    <a:masterClrMapping/>
  </p:clrMapOvr>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12066146"/>
      </p:ext>
    </p:extLst>
  </p:cSld>
  <p:clrMapOvr>
    <a:masterClrMapping/>
  </p:clrMapOvr>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803025828"/>
      </p:ext>
    </p:extLst>
  </p:cSld>
  <p:clrMapOvr>
    <a:masterClrMapping/>
  </p:clrMapOvr>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51535023"/>
      </p:ext>
    </p:extLst>
  </p:cSld>
  <p:clrMapOvr>
    <a:masterClrMapping/>
  </p:clrMapOvr>
  <p:hf sldNum="0"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015061659"/>
      </p:ext>
    </p:extLst>
  </p:cSld>
  <p:clrMapOvr>
    <a:masterClrMapping/>
  </p:clrMapOvr>
  <p:hf sldNum="0"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A610AA-FA7E-49F8-B00C-57292CD2DBBA}"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5881052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BF55A2-E625-46B3-8FE2-80F3445F0A51}"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705197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4CFC-3B2C-44D7-8B8B-08A72C136A16}"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466472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BF8727-16FA-41E7-8EA1-39AA40D363EC}"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357504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6DD81B-B90B-4FA8-91A9-DF30CB6010B0}"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187377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72C880-E5E2-4E57-B48F-76CD5D972AA2}" type="datetime1">
              <a:rPr lang="en-IN" smtClean="0"/>
              <a:pPr/>
              <a:t>06-04-2024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9522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C7228E-4DD3-4D08-892E-FF0C1CA15D86}" type="datetime1">
              <a:rPr lang="en-IN" smtClean="0"/>
              <a:pPr/>
              <a:t>06-04-2024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676909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7D015D-2719-4763-8E10-47285FB65E83}" type="datetime1">
              <a:rPr lang="en-IN" smtClean="0"/>
              <a:pPr/>
              <a:t>06-04-2024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278507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CEAD9A-0F0C-4633-90D4-342EE9E8360D}"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48318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5EA202-E659-4DDF-A807-0AC805D63DCA}"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63673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B13CDA5-D545-4675-A882-5DC73767E80D}" type="datetime1">
              <a:rPr lang="en-IN" smtClean="0"/>
              <a:pPr/>
              <a:t>06-04-2024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8B05176-A6D8-4956-B1CD-0AF285E2570E}" type="slidenum">
              <a:rPr lang="en-IN" smtClean="0"/>
              <a:pPr/>
              <a:t>‹#›</a:t>
            </a:fld>
            <a:endParaRPr lang="en-IN"/>
          </a:p>
        </p:txBody>
      </p:sp>
    </p:spTree>
    <p:extLst>
      <p:ext uri="{BB962C8B-B14F-4D97-AF65-F5344CB8AC3E}">
        <p14:creationId xmlns:p14="http://schemas.microsoft.com/office/powerpoint/2010/main" val="22114394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A22348-0D2E-5043-C9B4-21B8D3C32DC3}"/>
              </a:ext>
            </a:extLst>
          </p:cNvPr>
          <p:cNvSpPr>
            <a:spLocks noGrp="1"/>
          </p:cNvSpPr>
          <p:nvPr>
            <p:ph type="dt" sz="half" idx="10"/>
          </p:nvPr>
        </p:nvSpPr>
        <p:spPr/>
        <p:txBody>
          <a:bodyPr/>
          <a:lstStyle/>
          <a:p>
            <a:fld id="{357D015D-2719-4763-8E10-47285FB65E83}" type="datetime1">
              <a:rPr lang="en-IN" smtClean="0"/>
              <a:pPr/>
              <a:t>06-04-2024</a:t>
            </a:fld>
            <a:endParaRPr lang="en-IN" dirty="0"/>
          </a:p>
        </p:txBody>
      </p:sp>
      <p:pic>
        <p:nvPicPr>
          <p:cNvPr id="4" name="Picture 3" descr="A close up of a document&#10;&#10;Description automatically generated">
            <a:extLst>
              <a:ext uri="{FF2B5EF4-FFF2-40B4-BE49-F238E27FC236}">
                <a16:creationId xmlns:a16="http://schemas.microsoft.com/office/drawing/2014/main" id="{ECE660F4-6781-DB66-E8F3-003FB52A3A5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27336" y="72503"/>
            <a:ext cx="9600881" cy="1112516"/>
          </a:xfrm>
          <a:prstGeom prst="rect">
            <a:avLst/>
          </a:prstGeom>
          <a:noFill/>
          <a:ln>
            <a:noFill/>
          </a:ln>
        </p:spPr>
      </p:pic>
      <p:sp>
        <p:nvSpPr>
          <p:cNvPr id="6" name="TextBox 5">
            <a:extLst>
              <a:ext uri="{FF2B5EF4-FFF2-40B4-BE49-F238E27FC236}">
                <a16:creationId xmlns:a16="http://schemas.microsoft.com/office/drawing/2014/main" id="{BFF92390-3B80-1FF0-3890-3645A715E494}"/>
              </a:ext>
            </a:extLst>
          </p:cNvPr>
          <p:cNvSpPr txBox="1"/>
          <p:nvPr/>
        </p:nvSpPr>
        <p:spPr>
          <a:xfrm>
            <a:off x="1504258" y="1356647"/>
            <a:ext cx="9600880" cy="504625"/>
          </a:xfrm>
          <a:prstGeom prst="rect">
            <a:avLst/>
          </a:prstGeom>
          <a:noFill/>
        </p:spPr>
        <p:txBody>
          <a:bodyPr wrap="square">
            <a:spAutoFit/>
          </a:bodyPr>
          <a:lstStyle/>
          <a:p>
            <a:pPr algn="ctr">
              <a:lnSpc>
                <a:spcPct val="150000"/>
              </a:lnSpc>
              <a:spcAft>
                <a:spcPts val="800"/>
              </a:spcAft>
            </a:pPr>
            <a:r>
              <a:rPr lang="en-IN" sz="2000" b="1" kern="100" dirty="0">
                <a:effectLst/>
                <a:latin typeface="Times New Roman" panose="02020603050405020304" pitchFamily="18" charset="0"/>
                <a:ea typeface="Calibri" panose="020F0502020204030204" pitchFamily="34" charset="0"/>
                <a:cs typeface="Times New Roman" panose="02020603050405020304" pitchFamily="18" charset="0"/>
              </a:rPr>
              <a:t>DEPARTMENT OF ARTIFICIAL INTELLIGENCE AND DATA SCIENCE</a:t>
            </a:r>
            <a:endParaRPr lang="en-IN" sz="20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060F01BB-73DE-589D-32E0-DA86AC84F9E5}"/>
              </a:ext>
            </a:extLst>
          </p:cNvPr>
          <p:cNvSpPr txBox="1"/>
          <p:nvPr/>
        </p:nvSpPr>
        <p:spPr>
          <a:xfrm>
            <a:off x="3241962" y="2169248"/>
            <a:ext cx="7119649" cy="687368"/>
          </a:xfrm>
          <a:prstGeom prst="rect">
            <a:avLst/>
          </a:prstGeom>
          <a:noFill/>
        </p:spPr>
        <p:txBody>
          <a:bodyPr wrap="square">
            <a:spAutoFit/>
          </a:bodyPr>
          <a:lstStyle/>
          <a:p>
            <a:pPr marL="1052195" marR="5080" indent="-1040130" algn="ctr">
              <a:lnSpc>
                <a:spcPct val="80000"/>
              </a:lnSpc>
              <a:spcBef>
                <a:spcPts val="760"/>
              </a:spcBef>
            </a:pPr>
            <a:r>
              <a:rPr lang="en-US" sz="2000" b="1" spc="5" dirty="0">
                <a:solidFill>
                  <a:srgbClr val="FF0000"/>
                </a:solidFill>
                <a:latin typeface="Times New Roman"/>
                <a:cs typeface="Times New Roman"/>
              </a:rPr>
              <a:t>Artificial Neural Networks and Deep Learning: 21ADG64</a:t>
            </a:r>
          </a:p>
          <a:p>
            <a:pPr marL="1052195" marR="5080" indent="-1040130" algn="ctr">
              <a:lnSpc>
                <a:spcPct val="80000"/>
              </a:lnSpc>
              <a:spcBef>
                <a:spcPts val="760"/>
              </a:spcBef>
            </a:pPr>
            <a:r>
              <a:rPr lang="en-US" sz="2000" b="1" spc="5" dirty="0">
                <a:solidFill>
                  <a:srgbClr val="FF0000"/>
                </a:solidFill>
                <a:latin typeface="Times New Roman"/>
                <a:cs typeface="Times New Roman"/>
              </a:rPr>
              <a:t>LA1 - Seminar </a:t>
            </a:r>
            <a:endParaRPr lang="en-US" sz="2000" dirty="0">
              <a:solidFill>
                <a:srgbClr val="FF0000"/>
              </a:solidFill>
              <a:latin typeface="Times New Roman"/>
              <a:cs typeface="Times New Roman"/>
            </a:endParaRPr>
          </a:p>
        </p:txBody>
      </p:sp>
      <p:sp>
        <p:nvSpPr>
          <p:cNvPr id="10" name="TextBox 9">
            <a:extLst>
              <a:ext uri="{FF2B5EF4-FFF2-40B4-BE49-F238E27FC236}">
                <a16:creationId xmlns:a16="http://schemas.microsoft.com/office/drawing/2014/main" id="{85702FBC-980D-320D-6F0A-680362F85E07}"/>
              </a:ext>
            </a:extLst>
          </p:cNvPr>
          <p:cNvSpPr txBox="1"/>
          <p:nvPr/>
        </p:nvSpPr>
        <p:spPr>
          <a:xfrm>
            <a:off x="4621767" y="3148021"/>
            <a:ext cx="3475753" cy="923330"/>
          </a:xfrm>
          <a:prstGeom prst="rect">
            <a:avLst/>
          </a:prstGeom>
          <a:noFill/>
        </p:spPr>
        <p:txBody>
          <a:bodyPr wrap="square">
            <a:spAutoFit/>
          </a:bodyPr>
          <a:lstStyle/>
          <a:p>
            <a:pPr algn="ctr"/>
            <a:r>
              <a:rPr lang="en-US" sz="1800" b="1" dirty="0">
                <a:solidFill>
                  <a:srgbClr val="0070C0"/>
                </a:solidFill>
              </a:rPr>
              <a:t>“</a:t>
            </a:r>
            <a:r>
              <a:rPr lang="en-US" b="1" dirty="0">
                <a:solidFill>
                  <a:srgbClr val="0070C0"/>
                </a:solidFill>
              </a:rPr>
              <a:t>OVERFITTING AND UNDERFITTING IN NEURAL NETWORKS</a:t>
            </a:r>
            <a:r>
              <a:rPr lang="en-US" sz="1800" b="1" dirty="0">
                <a:solidFill>
                  <a:srgbClr val="0070C0"/>
                </a:solidFill>
              </a:rPr>
              <a:t>”</a:t>
            </a:r>
            <a:endParaRPr lang="en-IN" dirty="0">
              <a:solidFill>
                <a:srgbClr val="0070C0"/>
              </a:solidFill>
            </a:endParaRPr>
          </a:p>
        </p:txBody>
      </p:sp>
      <p:sp>
        <p:nvSpPr>
          <p:cNvPr id="14" name="TextBox 13">
            <a:extLst>
              <a:ext uri="{FF2B5EF4-FFF2-40B4-BE49-F238E27FC236}">
                <a16:creationId xmlns:a16="http://schemas.microsoft.com/office/drawing/2014/main" id="{90C8DD4E-DF07-E20F-4439-753A7008841F}"/>
              </a:ext>
            </a:extLst>
          </p:cNvPr>
          <p:cNvSpPr txBox="1"/>
          <p:nvPr/>
        </p:nvSpPr>
        <p:spPr>
          <a:xfrm>
            <a:off x="4997936" y="3860436"/>
            <a:ext cx="2743200" cy="1087477"/>
          </a:xfrm>
          <a:prstGeom prst="rect">
            <a:avLst/>
          </a:prstGeom>
          <a:noFill/>
        </p:spPr>
        <p:txBody>
          <a:bodyPr wrap="square">
            <a:spAutoFit/>
          </a:bodyPr>
          <a:lstStyle/>
          <a:p>
            <a:pPr marL="12700" algn="ctr">
              <a:lnSpc>
                <a:spcPct val="150000"/>
              </a:lnSpc>
              <a:spcBef>
                <a:spcPts val="100"/>
              </a:spcBef>
            </a:pPr>
            <a:r>
              <a:rPr lang="en-US" b="1" spc="-15" dirty="0">
                <a:solidFill>
                  <a:srgbClr val="002060"/>
                </a:solidFill>
                <a:latin typeface="Times New Roman" pitchFamily="18" charset="0"/>
                <a:cs typeface="Times New Roman" pitchFamily="18" charset="0"/>
              </a:rPr>
              <a:t>Presented By</a:t>
            </a:r>
          </a:p>
          <a:p>
            <a:pPr marL="12700" algn="ctr">
              <a:spcBef>
                <a:spcPts val="100"/>
              </a:spcBef>
            </a:pPr>
            <a:r>
              <a:rPr lang="en-US" dirty="0">
                <a:latin typeface="Times New Roman" pitchFamily="18" charset="0"/>
                <a:cs typeface="Times New Roman" pitchFamily="18" charset="0"/>
              </a:rPr>
              <a:t>Shivi Maheshwari</a:t>
            </a:r>
            <a:endParaRPr lang="en-US" sz="1800" dirty="0">
              <a:latin typeface="Times New Roman" pitchFamily="18" charset="0"/>
              <a:cs typeface="Times New Roman" pitchFamily="18" charset="0"/>
            </a:endParaRPr>
          </a:p>
          <a:p>
            <a:pPr marL="12700" algn="ctr">
              <a:spcBef>
                <a:spcPts val="100"/>
              </a:spcBef>
            </a:pPr>
            <a:r>
              <a:rPr lang="en-US" sz="1800" dirty="0">
                <a:latin typeface="Times New Roman" pitchFamily="18" charset="0"/>
                <a:cs typeface="Times New Roman" pitchFamily="18" charset="0"/>
              </a:rPr>
              <a:t>[</a:t>
            </a:r>
            <a:r>
              <a:rPr lang="en-US" dirty="0">
                <a:latin typeface="Times New Roman" pitchFamily="18" charset="0"/>
                <a:cs typeface="Times New Roman" pitchFamily="18" charset="0"/>
              </a:rPr>
              <a:t>1NT21AD046</a:t>
            </a:r>
            <a:r>
              <a:rPr lang="en-US" sz="1800" dirty="0">
                <a:latin typeface="Times New Roman" pitchFamily="18" charset="0"/>
                <a:cs typeface="Times New Roman" pitchFamily="18" charset="0"/>
              </a:rPr>
              <a:t>]</a:t>
            </a:r>
          </a:p>
        </p:txBody>
      </p:sp>
      <p:sp>
        <p:nvSpPr>
          <p:cNvPr id="16" name="TextBox 15">
            <a:extLst>
              <a:ext uri="{FF2B5EF4-FFF2-40B4-BE49-F238E27FC236}">
                <a16:creationId xmlns:a16="http://schemas.microsoft.com/office/drawing/2014/main" id="{5503E9DA-CFCD-1FF0-4E68-A332FF4591C6}"/>
              </a:ext>
            </a:extLst>
          </p:cNvPr>
          <p:cNvSpPr txBox="1"/>
          <p:nvPr/>
        </p:nvSpPr>
        <p:spPr>
          <a:xfrm>
            <a:off x="3321536" y="5290996"/>
            <a:ext cx="6096000" cy="873572"/>
          </a:xfrm>
          <a:prstGeom prst="rect">
            <a:avLst/>
          </a:prstGeom>
          <a:noFill/>
        </p:spPr>
        <p:txBody>
          <a:bodyPr wrap="square">
            <a:spAutoFit/>
          </a:bodyPr>
          <a:lstStyle/>
          <a:p>
            <a:pPr marL="12700" algn="ctr">
              <a:lnSpc>
                <a:spcPct val="150000"/>
              </a:lnSpc>
              <a:spcBef>
                <a:spcPts val="100"/>
              </a:spcBef>
            </a:pPr>
            <a:r>
              <a:rPr lang="en-US" b="1" spc="-5" dirty="0">
                <a:solidFill>
                  <a:srgbClr val="002060"/>
                </a:solidFill>
                <a:latin typeface="Times New Roman" pitchFamily="18" charset="0"/>
                <a:cs typeface="Times New Roman" pitchFamily="18" charset="0"/>
              </a:rPr>
              <a:t>Name of the Course Instructor</a:t>
            </a:r>
            <a:br>
              <a:rPr lang="en-US" spc="-5" dirty="0">
                <a:solidFill>
                  <a:schemeClr val="accent3">
                    <a:lumMod val="50000"/>
                  </a:schemeClr>
                </a:solidFill>
                <a:latin typeface="Times New Roman" pitchFamily="18" charset="0"/>
                <a:cs typeface="Times New Roman" pitchFamily="18" charset="0"/>
              </a:rPr>
            </a:br>
            <a:r>
              <a:rPr lang="en-US" dirty="0">
                <a:solidFill>
                  <a:schemeClr val="dk1"/>
                </a:solidFill>
                <a:latin typeface="Times New Roman" pitchFamily="18" charset="0"/>
                <a:ea typeface="Times New Roman"/>
                <a:cs typeface="Times New Roman" pitchFamily="18" charset="0"/>
                <a:sym typeface="Times New Roman"/>
              </a:rPr>
              <a:t>Dr Meenakshi</a:t>
            </a:r>
            <a:endParaRPr lang="en-US" dirty="0">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36867703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US" sz="4000" b="1" dirty="0">
                <a:solidFill>
                  <a:srgbClr val="0D0D0D"/>
                </a:solidFill>
                <a:latin typeface="Söhne"/>
              </a:rPr>
              <a:t>DEMO VIDEO OF COD	E</a:t>
            </a:r>
          </a:p>
        </p:txBody>
      </p:sp>
      <p:pic>
        <p:nvPicPr>
          <p:cNvPr id="3" name="DEMO VIDEO">
            <a:hlinkClick r:id="" action="ppaction://media"/>
            <a:extLst>
              <a:ext uri="{FF2B5EF4-FFF2-40B4-BE49-F238E27FC236}">
                <a16:creationId xmlns:a16="http://schemas.microsoft.com/office/drawing/2014/main" id="{6415E798-7D02-3A6B-B912-7F970FAC2AF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956560" y="1391919"/>
            <a:ext cx="7680960" cy="4738517"/>
          </a:xfrm>
        </p:spPr>
      </p:pic>
      <p:sp>
        <p:nvSpPr>
          <p:cNvPr id="9" name="Date Placeholder 8"/>
          <p:cNvSpPr>
            <a:spLocks noGrp="1"/>
          </p:cNvSpPr>
          <p:nvPr>
            <p:ph type="dt" sz="half" idx="10"/>
          </p:nvPr>
        </p:nvSpPr>
        <p:spPr/>
        <p:txBody>
          <a:bodyPr/>
          <a:lstStyle/>
          <a:p>
            <a:fld id="{CC8673D3-83D5-4AEB-B135-526753E98862}" type="datetime1">
              <a:rPr lang="en-IN" smtClean="0"/>
              <a:pPr/>
              <a:t>06-04-2024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1081247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3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5AC90-0692-E7A0-6259-4761D14D44AF}"/>
              </a:ext>
            </a:extLst>
          </p:cNvPr>
          <p:cNvSpPr>
            <a:spLocks noGrp="1"/>
          </p:cNvSpPr>
          <p:nvPr>
            <p:ph type="title"/>
          </p:nvPr>
        </p:nvSpPr>
        <p:spPr/>
        <p:txBody>
          <a:bodyPr/>
          <a:lstStyle/>
          <a:p>
            <a:pPr algn="ctr"/>
            <a:r>
              <a:rPr lang="en-US" sz="3600" b="1" i="0" dirty="0" err="1">
                <a:solidFill>
                  <a:srgbClr val="0D0D0D"/>
                </a:solidFill>
                <a:effectLst/>
                <a:latin typeface="Söhne"/>
              </a:rPr>
              <a:t>Github</a:t>
            </a:r>
            <a:r>
              <a:rPr lang="en-US" sz="3600" b="1" i="0" dirty="0">
                <a:solidFill>
                  <a:srgbClr val="0D0D0D"/>
                </a:solidFill>
                <a:effectLst/>
                <a:latin typeface="Söhne"/>
              </a:rPr>
              <a:t> link of PPT and Code</a:t>
            </a:r>
            <a:br>
              <a:rPr lang="en-US" sz="3600" b="0" i="0" dirty="0">
                <a:solidFill>
                  <a:srgbClr val="0D0D0D"/>
                </a:solidFill>
                <a:effectLst/>
                <a:latin typeface="Söhne"/>
              </a:rPr>
            </a:br>
            <a:endParaRPr lang="en-IN" dirty="0"/>
          </a:p>
        </p:txBody>
      </p:sp>
      <p:sp>
        <p:nvSpPr>
          <p:cNvPr id="3" name="Content Placeholder 2">
            <a:extLst>
              <a:ext uri="{FF2B5EF4-FFF2-40B4-BE49-F238E27FC236}">
                <a16:creationId xmlns:a16="http://schemas.microsoft.com/office/drawing/2014/main" id="{A3E0C38F-4F16-3F88-5253-026347D24C76}"/>
              </a:ext>
            </a:extLst>
          </p:cNvPr>
          <p:cNvSpPr>
            <a:spLocks noGrp="1"/>
          </p:cNvSpPr>
          <p:nvPr>
            <p:ph idx="1"/>
          </p:nvPr>
        </p:nvSpPr>
        <p:spPr/>
        <p:txBody>
          <a:bodyPr>
            <a:normAutofit/>
          </a:bodyPr>
          <a:lstStyle/>
          <a:p>
            <a:r>
              <a:rPr lang="en-IN" sz="2400" b="1" dirty="0"/>
              <a:t>https://github.com/2003Shivi/Underfitting-and-Overfitting-.git</a:t>
            </a:r>
          </a:p>
        </p:txBody>
      </p:sp>
      <p:sp>
        <p:nvSpPr>
          <p:cNvPr id="4" name="Date Placeholder 3">
            <a:extLst>
              <a:ext uri="{FF2B5EF4-FFF2-40B4-BE49-F238E27FC236}">
                <a16:creationId xmlns:a16="http://schemas.microsoft.com/office/drawing/2014/main" id="{FAC80A0C-FAD1-75B2-48A9-BA02EC32E897}"/>
              </a:ext>
            </a:extLst>
          </p:cNvPr>
          <p:cNvSpPr>
            <a:spLocks noGrp="1"/>
          </p:cNvSpPr>
          <p:nvPr>
            <p:ph type="dt" sz="half" idx="10"/>
          </p:nvPr>
        </p:nvSpPr>
        <p:spPr/>
        <p:txBody>
          <a:bodyPr/>
          <a:lstStyle/>
          <a:p>
            <a:fld id="{96194CFC-3B2C-44D7-8B8B-08A72C136A16}" type="datetime1">
              <a:rPr lang="en-IN" smtClean="0"/>
              <a:pPr/>
              <a:t>06-04-2024</a:t>
            </a:fld>
            <a:endParaRPr lang="en-IN"/>
          </a:p>
        </p:txBody>
      </p:sp>
    </p:spTree>
    <p:extLst>
      <p:ext uri="{BB962C8B-B14F-4D97-AF65-F5344CB8AC3E}">
        <p14:creationId xmlns:p14="http://schemas.microsoft.com/office/powerpoint/2010/main" val="39295883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ED411-22C3-3D5B-89CC-D3122B627A46}"/>
              </a:ext>
            </a:extLst>
          </p:cNvPr>
          <p:cNvSpPr>
            <a:spLocks noGrp="1"/>
          </p:cNvSpPr>
          <p:nvPr>
            <p:ph type="title"/>
          </p:nvPr>
        </p:nvSpPr>
        <p:spPr/>
        <p:txBody>
          <a:bodyPr/>
          <a:lstStyle/>
          <a:p>
            <a:pPr algn="ctr"/>
            <a:r>
              <a:rPr lang="en-US" b="1" dirty="0"/>
              <a:t>REFERENCES</a:t>
            </a:r>
            <a:endParaRPr lang="en-IN" b="1" dirty="0"/>
          </a:p>
        </p:txBody>
      </p:sp>
      <p:sp>
        <p:nvSpPr>
          <p:cNvPr id="3" name="Content Placeholder 2">
            <a:extLst>
              <a:ext uri="{FF2B5EF4-FFF2-40B4-BE49-F238E27FC236}">
                <a16:creationId xmlns:a16="http://schemas.microsoft.com/office/drawing/2014/main" id="{87F19C4F-B079-6F11-DF2A-2E40E2F953CD}"/>
              </a:ext>
            </a:extLst>
          </p:cNvPr>
          <p:cNvSpPr>
            <a:spLocks noGrp="1"/>
          </p:cNvSpPr>
          <p:nvPr>
            <p:ph idx="1"/>
          </p:nvPr>
        </p:nvSpPr>
        <p:spPr/>
        <p:txBody>
          <a:bodyPr>
            <a:normAutofit/>
          </a:bodyPr>
          <a:lstStyle/>
          <a:p>
            <a:r>
              <a:rPr lang="en-GB" sz="2000" b="1" i="0" dirty="0" err="1">
                <a:solidFill>
                  <a:schemeClr val="tx1"/>
                </a:solidFill>
                <a:effectLst>
                  <a:outerShdw blurRad="38100" dist="38100" dir="2700000" algn="tl">
                    <a:srgbClr val="000000">
                      <a:alpha val="43137"/>
                    </a:srgbClr>
                  </a:outerShdw>
                </a:effectLst>
                <a:latin typeface="Söhne"/>
                <a:ea typeface="Tahoma" panose="020B0604030504040204" pitchFamily="34" charset="0"/>
                <a:cs typeface="Tahoma" panose="020B0604030504040204" pitchFamily="34" charset="0"/>
              </a:rPr>
              <a:t>Haykin</a:t>
            </a:r>
            <a:r>
              <a:rPr lang="en-GB" sz="2000" b="1" i="0" dirty="0">
                <a:solidFill>
                  <a:schemeClr val="tx1"/>
                </a:solidFill>
                <a:effectLst>
                  <a:outerShdw blurRad="38100" dist="38100" dir="2700000" algn="tl">
                    <a:srgbClr val="000000">
                      <a:alpha val="43137"/>
                    </a:srgbClr>
                  </a:outerShdw>
                </a:effectLst>
                <a:latin typeface="Söhne"/>
                <a:ea typeface="Tahoma" panose="020B0604030504040204" pitchFamily="34" charset="0"/>
                <a:cs typeface="Tahoma" panose="020B0604030504040204" pitchFamily="34" charset="0"/>
              </a:rPr>
              <a:t>, S. (1994). Neural networks: a comprehensive foundation. </a:t>
            </a:r>
            <a:r>
              <a:rPr lang="en-GB" sz="2000" b="1" i="1" dirty="0">
                <a:solidFill>
                  <a:schemeClr val="tx1"/>
                </a:solidFill>
                <a:effectLst>
                  <a:outerShdw blurRad="38100" dist="38100" dir="2700000" algn="tl">
                    <a:srgbClr val="000000">
                      <a:alpha val="43137"/>
                    </a:srgbClr>
                  </a:outerShdw>
                </a:effectLst>
                <a:latin typeface="Söhne"/>
                <a:ea typeface="Tahoma" panose="020B0604030504040204" pitchFamily="34" charset="0"/>
                <a:cs typeface="Tahoma" panose="020B0604030504040204" pitchFamily="34" charset="0"/>
              </a:rPr>
              <a:t>Prentice Hall.</a:t>
            </a:r>
          </a:p>
          <a:p>
            <a:r>
              <a:rPr lang="en-IN" sz="2000" b="1" i="0" dirty="0">
                <a:solidFill>
                  <a:srgbClr val="0D0D0D"/>
                </a:solidFill>
                <a:effectLst/>
                <a:latin typeface="Söhne"/>
              </a:rPr>
              <a:t>Documentation and Guides like Scikit-learn and TensorFlow and </a:t>
            </a:r>
            <a:r>
              <a:rPr lang="en-IN" sz="2000" b="1" i="0" dirty="0" err="1">
                <a:solidFill>
                  <a:srgbClr val="0D0D0D"/>
                </a:solidFill>
                <a:effectLst/>
                <a:latin typeface="Söhne"/>
              </a:rPr>
              <a:t>Keras</a:t>
            </a:r>
            <a:r>
              <a:rPr lang="en-IN" sz="2000" b="1" i="0" dirty="0">
                <a:solidFill>
                  <a:srgbClr val="0D0D0D"/>
                </a:solidFill>
                <a:effectLst/>
                <a:latin typeface="Söhne"/>
              </a:rPr>
              <a:t> Documentation.</a:t>
            </a:r>
          </a:p>
          <a:p>
            <a:r>
              <a:rPr lang="en-US" sz="2000" b="1" dirty="0">
                <a:latin typeface="Söhne"/>
              </a:rPr>
              <a:t>Jason Brownlee, "Understanding Overfitting in Machine Learning," Machine Learning Mastery. [Online]</a:t>
            </a:r>
          </a:p>
          <a:p>
            <a:r>
              <a:rPr lang="en-US" sz="2000" b="1" dirty="0">
                <a:latin typeface="Söhne"/>
              </a:rPr>
              <a:t>Christopher M. Bishop, Pattern Recognition and Machine Learning.</a:t>
            </a:r>
          </a:p>
          <a:p>
            <a:r>
              <a:rPr lang="en-IN" sz="2000" b="1" i="0" dirty="0">
                <a:solidFill>
                  <a:srgbClr val="0D0D0D"/>
                </a:solidFill>
                <a:effectLst/>
                <a:latin typeface="Söhne"/>
              </a:rPr>
              <a:t>Online Tutorials and Blogs like Towards Data </a:t>
            </a:r>
            <a:r>
              <a:rPr lang="en-IN" sz="2000" b="1" i="0" dirty="0" err="1">
                <a:solidFill>
                  <a:srgbClr val="0D0D0D"/>
                </a:solidFill>
                <a:effectLst/>
                <a:latin typeface="Söhne"/>
              </a:rPr>
              <a:t>Science,Medium</a:t>
            </a:r>
            <a:r>
              <a:rPr lang="en-IN" sz="2000" b="0" i="0" dirty="0">
                <a:solidFill>
                  <a:srgbClr val="0D0D0D"/>
                </a:solidFill>
                <a:effectLst/>
                <a:latin typeface="Söhne"/>
              </a:rPr>
              <a:t>.</a:t>
            </a:r>
            <a:endParaRPr lang="en-IN" sz="2000" b="1" dirty="0">
              <a:latin typeface="Söhne"/>
            </a:endParaRPr>
          </a:p>
        </p:txBody>
      </p:sp>
      <p:sp>
        <p:nvSpPr>
          <p:cNvPr id="4" name="Date Placeholder 3">
            <a:extLst>
              <a:ext uri="{FF2B5EF4-FFF2-40B4-BE49-F238E27FC236}">
                <a16:creationId xmlns:a16="http://schemas.microsoft.com/office/drawing/2014/main" id="{819BB588-E3D5-0DF7-AE33-0223F06901FB}"/>
              </a:ext>
            </a:extLst>
          </p:cNvPr>
          <p:cNvSpPr>
            <a:spLocks noGrp="1"/>
          </p:cNvSpPr>
          <p:nvPr>
            <p:ph type="dt" sz="half" idx="10"/>
          </p:nvPr>
        </p:nvSpPr>
        <p:spPr/>
        <p:txBody>
          <a:bodyPr/>
          <a:lstStyle/>
          <a:p>
            <a:fld id="{96194CFC-3B2C-44D7-8B8B-08A72C136A16}" type="datetime1">
              <a:rPr lang="en-IN" smtClean="0"/>
              <a:pPr/>
              <a:t>06-04-2024</a:t>
            </a:fld>
            <a:endParaRPr lang="en-IN"/>
          </a:p>
        </p:txBody>
      </p:sp>
    </p:spTree>
    <p:extLst>
      <p:ext uri="{BB962C8B-B14F-4D97-AF65-F5344CB8AC3E}">
        <p14:creationId xmlns:p14="http://schemas.microsoft.com/office/powerpoint/2010/main" val="131834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3" name="Title 3"/>
          <p:cNvSpPr>
            <a:spLocks noGrp="1"/>
          </p:cNvSpPr>
          <p:nvPr>
            <p:ph type="title"/>
          </p:nvPr>
        </p:nvSpPr>
        <p:spPr>
          <a:xfrm>
            <a:off x="1897707" y="582516"/>
            <a:ext cx="9076281" cy="654032"/>
          </a:xfrm>
          <a:solidFill>
            <a:schemeClr val="tx2">
              <a:lumMod val="20000"/>
              <a:lumOff val="80000"/>
            </a:schemeClr>
          </a:solidFill>
        </p:spPr>
        <p:style>
          <a:lnRef idx="0">
            <a:schemeClr val="accent2"/>
          </a:lnRef>
          <a:fillRef idx="3">
            <a:schemeClr val="accent2"/>
          </a:fillRef>
          <a:effectRef idx="3">
            <a:schemeClr val="accent2"/>
          </a:effectRef>
          <a:fontRef idx="minor">
            <a:schemeClr val="lt1"/>
          </a:fontRef>
        </p:style>
        <p:txBody>
          <a:bodyPr>
            <a:noAutofit/>
          </a:bodyPr>
          <a:lstStyle/>
          <a:p>
            <a:pPr algn="ctr"/>
            <a:r>
              <a:rPr lang="en-IN" dirty="0">
                <a:solidFill>
                  <a:schemeClr val="tx1"/>
                </a:solidFill>
              </a:rPr>
              <a:t>CONTENTS</a:t>
            </a:r>
          </a:p>
        </p:txBody>
      </p:sp>
      <p:sp>
        <p:nvSpPr>
          <p:cNvPr id="8" name="Content Placeholder 2"/>
          <p:cNvSpPr>
            <a:spLocks noGrp="1"/>
          </p:cNvSpPr>
          <p:nvPr>
            <p:ph idx="1"/>
          </p:nvPr>
        </p:nvSpPr>
        <p:spPr/>
        <p:txBody>
          <a:bodyPr>
            <a:normAutofit/>
          </a:bodyPr>
          <a:lstStyle/>
          <a:p>
            <a:pPr algn="l">
              <a:buFont typeface="+mj-lt"/>
              <a:buAutoNum type="arabicPeriod"/>
            </a:pPr>
            <a:r>
              <a:rPr lang="en-US" sz="2400" b="0" i="0" dirty="0">
                <a:solidFill>
                  <a:srgbClr val="0D0D0D"/>
                </a:solidFill>
                <a:effectLst/>
                <a:latin typeface="Söhne"/>
              </a:rPr>
              <a:t>Introduction and Motivation</a:t>
            </a:r>
          </a:p>
          <a:p>
            <a:pPr algn="l">
              <a:buFont typeface="+mj-lt"/>
              <a:buAutoNum type="arabicPeriod"/>
            </a:pPr>
            <a:r>
              <a:rPr lang="en-US" sz="2400" b="0" i="0" dirty="0">
                <a:solidFill>
                  <a:srgbClr val="0D0D0D"/>
                </a:solidFill>
                <a:effectLst/>
                <a:latin typeface="Söhne"/>
              </a:rPr>
              <a:t>Methodology and Approach</a:t>
            </a:r>
          </a:p>
          <a:p>
            <a:pPr algn="l">
              <a:buFont typeface="+mj-lt"/>
              <a:buAutoNum type="arabicPeriod"/>
            </a:pPr>
            <a:r>
              <a:rPr lang="en-US" sz="2400" b="0" i="0" dirty="0">
                <a:solidFill>
                  <a:srgbClr val="0D0D0D"/>
                </a:solidFill>
                <a:effectLst/>
                <a:latin typeface="Söhne"/>
              </a:rPr>
              <a:t>Results and Analysis</a:t>
            </a:r>
          </a:p>
          <a:p>
            <a:pPr algn="l">
              <a:buFont typeface="+mj-lt"/>
              <a:buAutoNum type="arabicPeriod"/>
            </a:pPr>
            <a:r>
              <a:rPr lang="en-US" sz="2400" b="0" i="0" dirty="0">
                <a:solidFill>
                  <a:srgbClr val="0D0D0D"/>
                </a:solidFill>
                <a:effectLst/>
                <a:latin typeface="Söhne"/>
              </a:rPr>
              <a:t>Conclusion and Future Recommendations</a:t>
            </a:r>
          </a:p>
          <a:p>
            <a:pPr algn="l">
              <a:buFont typeface="+mj-lt"/>
              <a:buAutoNum type="arabicPeriod"/>
            </a:pPr>
            <a:r>
              <a:rPr lang="en-US" sz="2400" dirty="0">
                <a:solidFill>
                  <a:srgbClr val="0D0D0D"/>
                </a:solidFill>
                <a:latin typeface="Söhne"/>
              </a:rPr>
              <a:t>Demo video of code</a:t>
            </a:r>
          </a:p>
          <a:p>
            <a:pPr algn="l">
              <a:buFont typeface="+mj-lt"/>
              <a:buAutoNum type="arabicPeriod"/>
            </a:pPr>
            <a:r>
              <a:rPr lang="en-US" sz="2400" b="0" i="0" dirty="0" err="1">
                <a:solidFill>
                  <a:srgbClr val="0D0D0D"/>
                </a:solidFill>
                <a:effectLst/>
                <a:latin typeface="Söhne"/>
              </a:rPr>
              <a:t>Github</a:t>
            </a:r>
            <a:r>
              <a:rPr lang="en-US" sz="2400" b="0" i="0" dirty="0">
                <a:solidFill>
                  <a:srgbClr val="0D0D0D"/>
                </a:solidFill>
                <a:effectLst/>
                <a:latin typeface="Söhne"/>
              </a:rPr>
              <a:t> link of PPT and Code</a:t>
            </a:r>
          </a:p>
          <a:p>
            <a:pPr algn="l">
              <a:buFont typeface="+mj-lt"/>
              <a:buAutoNum type="arabicPeriod"/>
            </a:pPr>
            <a:r>
              <a:rPr lang="en-US" sz="2400" dirty="0">
                <a:solidFill>
                  <a:srgbClr val="0D0D0D"/>
                </a:solidFill>
                <a:latin typeface="Söhne"/>
              </a:rPr>
              <a:t>References </a:t>
            </a:r>
            <a:endParaRPr lang="en-US" sz="2400" b="0" i="0" dirty="0">
              <a:solidFill>
                <a:srgbClr val="0D0D0D"/>
              </a:solidFill>
              <a:effectLst/>
              <a:latin typeface="Söhne"/>
            </a:endParaRPr>
          </a:p>
        </p:txBody>
      </p:sp>
      <p:sp>
        <p:nvSpPr>
          <p:cNvPr id="1048670" name="Date Placeholder 3"/>
          <p:cNvSpPr>
            <a:spLocks noGrp="1"/>
          </p:cNvSpPr>
          <p:nvPr>
            <p:ph type="dt" sz="half" idx="10"/>
          </p:nvPr>
        </p:nvSpPr>
        <p:spPr/>
        <p:txBody>
          <a:bodyPr/>
          <a:lstStyle/>
          <a:p>
            <a:fld id="{8D126195-51F7-4259-8141-98FCA6C53D7F}" type="datetime1">
              <a:rPr lang="en-IN" smtClean="0"/>
              <a:pPr/>
              <a:t>06-04-2024</a:t>
            </a:fld>
            <a:endParaRPr lang="en-IN" dirty="0"/>
          </a:p>
        </p:txBody>
      </p:sp>
      <p:pic>
        <p:nvPicPr>
          <p:cNvPr id="2" name="Picture 1" descr="A blue and white logo&#10;&#10;Description automatically generated">
            <a:extLst>
              <a:ext uri="{FF2B5EF4-FFF2-40B4-BE49-F238E27FC236}">
                <a16:creationId xmlns:a16="http://schemas.microsoft.com/office/drawing/2014/main" id="{5C59E28A-6D7B-A288-4950-971820AD0A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6364" y="582516"/>
            <a:ext cx="1551343" cy="6540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36FE6-6AD2-88C3-876F-6F2C9863EC25}"/>
              </a:ext>
            </a:extLst>
          </p:cNvPr>
          <p:cNvSpPr>
            <a:spLocks noGrp="1"/>
          </p:cNvSpPr>
          <p:nvPr>
            <p:ph type="title"/>
          </p:nvPr>
        </p:nvSpPr>
        <p:spPr/>
        <p:txBody>
          <a:bodyPr/>
          <a:lstStyle/>
          <a:p>
            <a:pPr algn="ctr"/>
            <a:r>
              <a:rPr lang="en-US" b="1" dirty="0"/>
              <a:t>INTRODUCTION AND MOTIVATION</a:t>
            </a:r>
            <a:endParaRPr lang="en-IN" b="1" dirty="0"/>
          </a:p>
        </p:txBody>
      </p:sp>
      <p:sp>
        <p:nvSpPr>
          <p:cNvPr id="3" name="Content Placeholder 2">
            <a:extLst>
              <a:ext uri="{FF2B5EF4-FFF2-40B4-BE49-F238E27FC236}">
                <a16:creationId xmlns:a16="http://schemas.microsoft.com/office/drawing/2014/main" id="{2ED62DBC-9086-D137-3F87-12624DFCD4D6}"/>
              </a:ext>
            </a:extLst>
          </p:cNvPr>
          <p:cNvSpPr>
            <a:spLocks noGrp="1"/>
          </p:cNvSpPr>
          <p:nvPr>
            <p:ph idx="1"/>
          </p:nvPr>
        </p:nvSpPr>
        <p:spPr>
          <a:xfrm>
            <a:off x="2284412" y="1605280"/>
            <a:ext cx="8915400" cy="4399280"/>
          </a:xfrm>
        </p:spPr>
        <p:txBody>
          <a:bodyPr>
            <a:normAutofit/>
          </a:bodyPr>
          <a:lstStyle/>
          <a:p>
            <a:pPr marL="0" indent="0" algn="l">
              <a:buNone/>
            </a:pPr>
            <a:r>
              <a:rPr lang="en-US" b="1" i="0" dirty="0">
                <a:solidFill>
                  <a:srgbClr val="0D0D0D"/>
                </a:solidFill>
                <a:effectLst/>
                <a:latin typeface="Söhne"/>
              </a:rPr>
              <a:t>Motivation</a:t>
            </a:r>
            <a:endParaRPr lang="en-US" b="0" i="0" dirty="0">
              <a:solidFill>
                <a:srgbClr val="0D0D0D"/>
              </a:solidFill>
              <a:effectLst/>
              <a:latin typeface="Söhne"/>
            </a:endParaRPr>
          </a:p>
          <a:p>
            <a:pPr algn="l"/>
            <a:r>
              <a:rPr lang="en-US" b="0" i="0" dirty="0">
                <a:solidFill>
                  <a:srgbClr val="0D0D0D"/>
                </a:solidFill>
                <a:effectLst/>
                <a:latin typeface="Söhne"/>
              </a:rPr>
              <a:t>Imagine you're training a neural network to recognize handwritten digits. You have a dataset consisting of thousands of labeled images of digits ranging from 0 to 9. Your goal is to train the neural network to accurately classify new, unseen digits.</a:t>
            </a:r>
          </a:p>
          <a:p>
            <a:pPr marL="0" indent="0" algn="l">
              <a:buNone/>
            </a:pPr>
            <a:r>
              <a:rPr lang="en-US" b="1" i="0" dirty="0">
                <a:solidFill>
                  <a:srgbClr val="0D0D0D"/>
                </a:solidFill>
                <a:effectLst/>
                <a:latin typeface="Söhne"/>
              </a:rPr>
              <a:t>The Challenge of Overfitting</a:t>
            </a:r>
            <a:endParaRPr lang="en-US" b="0" i="0" dirty="0">
              <a:solidFill>
                <a:srgbClr val="0D0D0D"/>
              </a:solidFill>
              <a:effectLst/>
              <a:latin typeface="Söhne"/>
            </a:endParaRPr>
          </a:p>
          <a:p>
            <a:pPr algn="l"/>
            <a:r>
              <a:rPr lang="en-US" b="0" i="0" dirty="0">
                <a:solidFill>
                  <a:srgbClr val="0D0D0D"/>
                </a:solidFill>
                <a:effectLst/>
                <a:latin typeface="Söhne"/>
              </a:rPr>
              <a:t>Overfitting occurs when a model learns to capture noise or random fluctuations in the training data, instead of learning the underlying patterns. In the context of our digit recognition example, an overfitted model might memorize specific details of the training images that are not relevant to distinguishing between different digits. </a:t>
            </a:r>
          </a:p>
          <a:p>
            <a:pPr marL="0" indent="0" algn="l">
              <a:buNone/>
            </a:pPr>
            <a:r>
              <a:rPr lang="en-US" b="1" i="0" dirty="0">
                <a:solidFill>
                  <a:srgbClr val="0D0D0D"/>
                </a:solidFill>
                <a:effectLst/>
                <a:latin typeface="Söhne"/>
              </a:rPr>
              <a:t>The Challenge of Underfitting</a:t>
            </a:r>
            <a:endParaRPr lang="en-US" b="0" i="0" dirty="0">
              <a:solidFill>
                <a:srgbClr val="0D0D0D"/>
              </a:solidFill>
              <a:effectLst/>
              <a:latin typeface="Söhne"/>
            </a:endParaRPr>
          </a:p>
          <a:p>
            <a:pPr algn="l"/>
            <a:r>
              <a:rPr lang="en-US" b="0" i="0" dirty="0">
                <a:solidFill>
                  <a:srgbClr val="0D0D0D"/>
                </a:solidFill>
                <a:effectLst/>
                <a:latin typeface="Söhne"/>
              </a:rPr>
              <a:t>On the other hand, underfitting occurs when a model is too simple to capture the underlying structure of the data. In our digit recognition example, an underfitted model might fail to capture important features that distinguish between different digits.</a:t>
            </a:r>
            <a:endParaRPr lang="en-IN" dirty="0"/>
          </a:p>
        </p:txBody>
      </p:sp>
      <p:sp>
        <p:nvSpPr>
          <p:cNvPr id="4" name="Date Placeholder 3">
            <a:extLst>
              <a:ext uri="{FF2B5EF4-FFF2-40B4-BE49-F238E27FC236}">
                <a16:creationId xmlns:a16="http://schemas.microsoft.com/office/drawing/2014/main" id="{ED614623-9FAF-502C-BBD0-05179365F7EA}"/>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261235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31D93-EE5C-B997-C000-D403C208F53D}"/>
              </a:ext>
            </a:extLst>
          </p:cNvPr>
          <p:cNvSpPr>
            <a:spLocks noGrp="1"/>
          </p:cNvSpPr>
          <p:nvPr>
            <p:ph type="title"/>
          </p:nvPr>
        </p:nvSpPr>
        <p:spPr/>
        <p:txBody>
          <a:bodyPr/>
          <a:lstStyle/>
          <a:p>
            <a:pPr algn="ctr"/>
            <a:r>
              <a:rPr lang="en-US" b="1" dirty="0"/>
              <a:t>INTRODUCTION AND MOTIVATION</a:t>
            </a:r>
            <a:endParaRPr lang="en-IN" dirty="0"/>
          </a:p>
        </p:txBody>
      </p:sp>
      <p:sp>
        <p:nvSpPr>
          <p:cNvPr id="3" name="Content Placeholder 2">
            <a:extLst>
              <a:ext uri="{FF2B5EF4-FFF2-40B4-BE49-F238E27FC236}">
                <a16:creationId xmlns:a16="http://schemas.microsoft.com/office/drawing/2014/main" id="{DB819E80-E669-CF9E-C79B-3C1BD82A193D}"/>
              </a:ext>
            </a:extLst>
          </p:cNvPr>
          <p:cNvSpPr>
            <a:spLocks noGrp="1"/>
          </p:cNvSpPr>
          <p:nvPr>
            <p:ph idx="1"/>
          </p:nvPr>
        </p:nvSpPr>
        <p:spPr>
          <a:xfrm>
            <a:off x="2536824" y="1905000"/>
            <a:ext cx="8915400" cy="4328890"/>
          </a:xfrm>
        </p:spPr>
        <p:txBody>
          <a:bodyPr>
            <a:normAutofit/>
          </a:bodyPr>
          <a:lstStyle/>
          <a:p>
            <a:r>
              <a:rPr lang="en-US" sz="2000" dirty="0">
                <a:solidFill>
                  <a:srgbClr val="0D0D0D"/>
                </a:solidFill>
                <a:latin typeface="Söhne"/>
              </a:rPr>
              <a:t>O</a:t>
            </a:r>
            <a:r>
              <a:rPr lang="en-US" sz="2000" b="0" i="0" dirty="0">
                <a:solidFill>
                  <a:srgbClr val="0D0D0D"/>
                </a:solidFill>
                <a:effectLst/>
                <a:latin typeface="Söhne"/>
              </a:rPr>
              <a:t>verfitting and underfitting are common challenges faced while training neural networks. </a:t>
            </a:r>
          </a:p>
          <a:p>
            <a:r>
              <a:rPr lang="en-US" sz="2000" b="0" i="0" dirty="0">
                <a:solidFill>
                  <a:srgbClr val="0D0D0D"/>
                </a:solidFill>
                <a:effectLst/>
                <a:latin typeface="Söhne"/>
              </a:rPr>
              <a:t>Overfitting and underfitting can have significant implications for the performance of neural networks in real-world applications.</a:t>
            </a:r>
          </a:p>
          <a:p>
            <a:r>
              <a:rPr lang="en-US" sz="2000" b="0" i="0" dirty="0">
                <a:solidFill>
                  <a:srgbClr val="0D0D0D"/>
                </a:solidFill>
                <a:effectLst/>
                <a:latin typeface="Söhne"/>
              </a:rPr>
              <a:t> In the case of overfitting, the model may fail to generalize to new, unseen data, leading to poor performance in deployment.</a:t>
            </a:r>
          </a:p>
          <a:p>
            <a:r>
              <a:rPr lang="en-US" sz="2000" b="0" i="0" dirty="0">
                <a:solidFill>
                  <a:srgbClr val="0D0D0D"/>
                </a:solidFill>
                <a:effectLst/>
                <a:latin typeface="Söhne"/>
              </a:rPr>
              <a:t> In the case of underfitting, the model may fail to capture important patterns in the data, also resulting in poor performance.</a:t>
            </a:r>
            <a:endParaRPr lang="en-IN" sz="2000" dirty="0"/>
          </a:p>
        </p:txBody>
      </p:sp>
      <p:sp>
        <p:nvSpPr>
          <p:cNvPr id="4" name="Date Placeholder 3">
            <a:extLst>
              <a:ext uri="{FF2B5EF4-FFF2-40B4-BE49-F238E27FC236}">
                <a16:creationId xmlns:a16="http://schemas.microsoft.com/office/drawing/2014/main" id="{D35A2B5E-1C9D-A8A4-56D9-DDDB78A82715}"/>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228429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F68BA-FD5A-5D38-D8D9-7568DE2FFB5E}"/>
              </a:ext>
            </a:extLst>
          </p:cNvPr>
          <p:cNvSpPr>
            <a:spLocks noGrp="1"/>
          </p:cNvSpPr>
          <p:nvPr>
            <p:ph type="title"/>
          </p:nvPr>
        </p:nvSpPr>
        <p:spPr/>
        <p:txBody>
          <a:bodyPr/>
          <a:lstStyle/>
          <a:p>
            <a:pPr algn="ctr"/>
            <a:r>
              <a:rPr lang="en-US" b="1" dirty="0"/>
              <a:t>METHODOLOGY AND APPROACH</a:t>
            </a:r>
            <a:endParaRPr lang="en-IN" b="1" dirty="0"/>
          </a:p>
        </p:txBody>
      </p:sp>
      <p:sp>
        <p:nvSpPr>
          <p:cNvPr id="3" name="Content Placeholder 2">
            <a:extLst>
              <a:ext uri="{FF2B5EF4-FFF2-40B4-BE49-F238E27FC236}">
                <a16:creationId xmlns:a16="http://schemas.microsoft.com/office/drawing/2014/main" id="{D93F5A46-FC67-426A-BEF1-3445FD1EBE4F}"/>
              </a:ext>
            </a:extLst>
          </p:cNvPr>
          <p:cNvSpPr>
            <a:spLocks noGrp="1"/>
          </p:cNvSpPr>
          <p:nvPr>
            <p:ph idx="1"/>
          </p:nvPr>
        </p:nvSpPr>
        <p:spPr/>
        <p:txBody>
          <a:bodyPr/>
          <a:lstStyle/>
          <a:p>
            <a:pPr>
              <a:buFont typeface="+mj-lt"/>
              <a:buAutoNum type="arabicPeriod"/>
            </a:pPr>
            <a:r>
              <a:rPr lang="en-US" sz="2000" b="1" i="0" dirty="0">
                <a:solidFill>
                  <a:srgbClr val="0D0D0D"/>
                </a:solidFill>
                <a:effectLst/>
                <a:latin typeface="Söhne"/>
              </a:rPr>
              <a:t>Data Generation:</a:t>
            </a:r>
            <a:r>
              <a:rPr lang="en-US" sz="2000" b="0" i="0" dirty="0">
                <a:solidFill>
                  <a:srgbClr val="0D0D0D"/>
                </a:solidFill>
                <a:effectLst/>
                <a:latin typeface="Söhne"/>
              </a:rPr>
              <a:t> We generate sample data with a quadratic relationship and introduce some noise to simulate real-world scenarios. This dataset serves as a simple example for regression analysis.</a:t>
            </a:r>
          </a:p>
          <a:p>
            <a:pPr>
              <a:buFont typeface="+mj-lt"/>
              <a:buAutoNum type="arabicPeriod"/>
            </a:pPr>
            <a:r>
              <a:rPr kumimoji="0" lang="en-US" altLang="en-US" sz="2000" b="1" i="0" u="none" strike="noStrike" cap="none" normalizeH="0" baseline="0" dirty="0">
                <a:ln>
                  <a:noFill/>
                </a:ln>
                <a:solidFill>
                  <a:srgbClr val="0D0D0D"/>
                </a:solidFill>
                <a:effectLst/>
                <a:latin typeface="Söhne"/>
              </a:rPr>
              <a:t>Data Splitting:</a:t>
            </a:r>
            <a:r>
              <a:rPr kumimoji="0" lang="en-US" altLang="en-US" sz="2000" b="0" i="0" u="none" strike="noStrike" cap="none" normalizeH="0" baseline="0" dirty="0">
                <a:ln>
                  <a:noFill/>
                </a:ln>
                <a:solidFill>
                  <a:srgbClr val="0D0D0D"/>
                </a:solidFill>
                <a:effectLst/>
                <a:latin typeface="Söhne"/>
              </a:rPr>
              <a:t> The data is split into training and testing sets using </a:t>
            </a:r>
            <a:r>
              <a:rPr kumimoji="0" lang="en-US" altLang="en-US" sz="2000" b="1" i="0" u="none" strike="noStrike" cap="none" normalizeH="0" baseline="0" dirty="0" err="1">
                <a:ln>
                  <a:noFill/>
                </a:ln>
                <a:solidFill>
                  <a:srgbClr val="0D0D0D"/>
                </a:solidFill>
                <a:effectLst/>
                <a:latin typeface="Söhne Mono"/>
              </a:rPr>
              <a:t>train_test_split</a:t>
            </a:r>
            <a:r>
              <a:rPr kumimoji="0" lang="en-US" altLang="en-US" sz="2000" b="0" i="0" u="none" strike="noStrike" cap="none" normalizeH="0" baseline="0" dirty="0">
                <a:ln>
                  <a:noFill/>
                </a:ln>
                <a:solidFill>
                  <a:srgbClr val="0D0D0D"/>
                </a:solidFill>
                <a:effectLst/>
                <a:latin typeface="Söhne"/>
              </a:rPr>
              <a:t> from </a:t>
            </a:r>
            <a:r>
              <a:rPr kumimoji="0" lang="en-US" altLang="en-US" sz="2000" b="1" i="0" u="none" strike="noStrike" cap="none" normalizeH="0" baseline="0" dirty="0" err="1">
                <a:ln>
                  <a:noFill/>
                </a:ln>
                <a:solidFill>
                  <a:srgbClr val="0D0D0D"/>
                </a:solidFill>
                <a:effectLst/>
                <a:latin typeface="Söhne Mono"/>
              </a:rPr>
              <a:t>sklearn.model_selection</a:t>
            </a:r>
            <a:r>
              <a:rPr kumimoji="0" lang="en-US" altLang="en-US" sz="2000" b="0" i="0" u="none" strike="noStrike" cap="none" normalizeH="0" baseline="0" dirty="0">
                <a:ln>
                  <a:noFill/>
                </a:ln>
                <a:solidFill>
                  <a:srgbClr val="0D0D0D"/>
                </a:solidFill>
                <a:effectLst/>
                <a:latin typeface="Söhne"/>
              </a:rPr>
              <a:t>. This splitting ensures that we have separate datasets for training and evaluating our models.</a:t>
            </a:r>
          </a:p>
          <a:p>
            <a:pPr algn="l">
              <a:buFont typeface="+mj-lt"/>
              <a:buAutoNum type="arabicPeriod"/>
            </a:pPr>
            <a:r>
              <a:rPr lang="en-US" sz="2000" b="1" i="0" dirty="0">
                <a:solidFill>
                  <a:srgbClr val="0D0D0D"/>
                </a:solidFill>
                <a:effectLst/>
                <a:latin typeface="Söhne"/>
              </a:rPr>
              <a:t>Model Construction:</a:t>
            </a:r>
            <a:endParaRPr lang="en-US" sz="2000" b="0" i="0" dirty="0">
              <a:solidFill>
                <a:srgbClr val="0D0D0D"/>
              </a:solidFill>
              <a:effectLst/>
              <a:latin typeface="Söhne"/>
            </a:endParaRPr>
          </a:p>
          <a:p>
            <a:pPr algn="l"/>
            <a:r>
              <a:rPr lang="en-US" sz="2000" b="0" i="0" dirty="0">
                <a:solidFill>
                  <a:srgbClr val="0D0D0D"/>
                </a:solidFill>
                <a:effectLst/>
                <a:latin typeface="Söhne"/>
              </a:rPr>
              <a:t>a. </a:t>
            </a:r>
            <a:r>
              <a:rPr lang="en-US" sz="2000" b="1" i="0" dirty="0">
                <a:solidFill>
                  <a:srgbClr val="0D0D0D"/>
                </a:solidFill>
                <a:effectLst/>
                <a:latin typeface="Söhne"/>
              </a:rPr>
              <a:t>Underfitting (Linear Regression):</a:t>
            </a:r>
            <a:r>
              <a:rPr lang="en-US" sz="2000" b="0" i="0" dirty="0">
                <a:solidFill>
                  <a:srgbClr val="0D0D0D"/>
                </a:solidFill>
                <a:effectLst/>
                <a:latin typeface="Söhne"/>
              </a:rPr>
              <a:t> We fit a linear regression model to the training data. Linear regression is a simple model that may not capture the underlying complexity of the data well, leading to underfitting.</a:t>
            </a:r>
          </a:p>
          <a:p>
            <a:pPr>
              <a:buFont typeface="+mj-lt"/>
              <a:buAutoNum type="arabicPeriod"/>
            </a:pPr>
            <a:endParaRPr lang="en-US" sz="2000" b="0" i="0" dirty="0">
              <a:solidFill>
                <a:srgbClr val="0D0D0D"/>
              </a:solidFill>
              <a:effectLst/>
              <a:latin typeface="Söhne"/>
            </a:endParaRPr>
          </a:p>
          <a:p>
            <a:pPr marL="0" indent="0">
              <a:buNone/>
            </a:pPr>
            <a:endParaRPr lang="en-US" b="0" i="0" dirty="0">
              <a:solidFill>
                <a:srgbClr val="0D0D0D"/>
              </a:solidFill>
              <a:effectLst/>
              <a:latin typeface="Söhne"/>
            </a:endParaRPr>
          </a:p>
          <a:p>
            <a:pPr>
              <a:buFont typeface="+mj-lt"/>
              <a:buAutoNum type="arabicPeriod"/>
            </a:pPr>
            <a:endParaRPr lang="en-US" b="0" i="0" dirty="0">
              <a:solidFill>
                <a:srgbClr val="0D0D0D"/>
              </a:solidFill>
              <a:effectLst/>
              <a:latin typeface="Söhne"/>
            </a:endParaRPr>
          </a:p>
          <a:p>
            <a:endParaRPr lang="en-IN" dirty="0"/>
          </a:p>
        </p:txBody>
      </p:sp>
      <p:sp>
        <p:nvSpPr>
          <p:cNvPr id="4" name="Date Placeholder 3">
            <a:extLst>
              <a:ext uri="{FF2B5EF4-FFF2-40B4-BE49-F238E27FC236}">
                <a16:creationId xmlns:a16="http://schemas.microsoft.com/office/drawing/2014/main" id="{E1E0C74F-C45A-0B73-E377-96ECF7161F22}"/>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56766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61D36-02D6-8F44-D6E2-B7FE01995014}"/>
              </a:ext>
            </a:extLst>
          </p:cNvPr>
          <p:cNvSpPr>
            <a:spLocks noGrp="1"/>
          </p:cNvSpPr>
          <p:nvPr>
            <p:ph type="title"/>
          </p:nvPr>
        </p:nvSpPr>
        <p:spPr/>
        <p:txBody>
          <a:bodyPr/>
          <a:lstStyle/>
          <a:p>
            <a:pPr algn="ctr"/>
            <a:r>
              <a:rPr lang="en-US" b="1" dirty="0"/>
              <a:t>METHODOLOGY AND APPROACH</a:t>
            </a:r>
            <a:endParaRPr lang="en-IN" dirty="0"/>
          </a:p>
        </p:txBody>
      </p:sp>
      <p:sp>
        <p:nvSpPr>
          <p:cNvPr id="3" name="Content Placeholder 2">
            <a:extLst>
              <a:ext uri="{FF2B5EF4-FFF2-40B4-BE49-F238E27FC236}">
                <a16:creationId xmlns:a16="http://schemas.microsoft.com/office/drawing/2014/main" id="{C02CE1DA-224D-5C5B-6BA6-F4CA17DB39BD}"/>
              </a:ext>
            </a:extLst>
          </p:cNvPr>
          <p:cNvSpPr>
            <a:spLocks noGrp="1"/>
          </p:cNvSpPr>
          <p:nvPr>
            <p:ph idx="1"/>
          </p:nvPr>
        </p:nvSpPr>
        <p:spPr/>
        <p:txBody>
          <a:bodyPr/>
          <a:lstStyle/>
          <a:p>
            <a:pPr marL="0" indent="0" algn="l">
              <a:buNone/>
            </a:pPr>
            <a:r>
              <a:rPr lang="en-US" sz="2000" b="0" i="0" dirty="0">
                <a:solidFill>
                  <a:srgbClr val="0D0D0D"/>
                </a:solidFill>
                <a:effectLst/>
                <a:latin typeface="Söhne"/>
              </a:rPr>
              <a:t>   b. </a:t>
            </a:r>
            <a:r>
              <a:rPr lang="en-US" sz="2000" b="1" i="0" dirty="0">
                <a:solidFill>
                  <a:srgbClr val="0D0D0D"/>
                </a:solidFill>
                <a:effectLst/>
                <a:latin typeface="Söhne"/>
              </a:rPr>
              <a:t>Overfitting (Polynomial Regression):</a:t>
            </a:r>
            <a:r>
              <a:rPr lang="en-US" sz="2000" b="0" i="0" dirty="0">
                <a:solidFill>
                  <a:srgbClr val="0D0D0D"/>
                </a:solidFill>
                <a:effectLst/>
                <a:latin typeface="Söhne"/>
              </a:rPr>
              <a:t> We fit a polynomial regression model to the training    data. Polynomial regression is a more complex model that can capture intricate relationships between features. However, with a high degree polynomial, it may fit the training data too closely, leading to overfitting.</a:t>
            </a:r>
          </a:p>
          <a:p>
            <a:pPr algn="l">
              <a:buFont typeface="+mj-lt"/>
              <a:buAutoNum type="arabicPeriod" startAt="4"/>
            </a:pPr>
            <a:r>
              <a:rPr lang="en-US" sz="2000" b="1" i="0" dirty="0">
                <a:solidFill>
                  <a:srgbClr val="0D0D0D"/>
                </a:solidFill>
                <a:effectLst/>
                <a:latin typeface="Söhne"/>
              </a:rPr>
              <a:t>Model Evaluation:</a:t>
            </a:r>
            <a:r>
              <a:rPr lang="en-US" sz="2000" b="0" i="0" dirty="0">
                <a:solidFill>
                  <a:srgbClr val="0D0D0D"/>
                </a:solidFill>
                <a:effectLst/>
                <a:latin typeface="Söhne"/>
              </a:rPr>
              <a:t> We evaluate the performance of both models using Mean Squared Error (MSE) calculated on the testing data. MSE quantifies the average squared difference between the actual and predicted values. Lower MSE indicates better model performance.</a:t>
            </a:r>
          </a:p>
          <a:p>
            <a:pPr algn="l">
              <a:buFont typeface="+mj-lt"/>
              <a:buAutoNum type="arabicPeriod" startAt="4"/>
            </a:pPr>
            <a:r>
              <a:rPr lang="en-US" sz="2000" b="1" i="0" dirty="0">
                <a:solidFill>
                  <a:srgbClr val="0D0D0D"/>
                </a:solidFill>
                <a:effectLst/>
                <a:latin typeface="Söhne"/>
              </a:rPr>
              <a:t>Visualization:</a:t>
            </a:r>
            <a:r>
              <a:rPr lang="en-US" sz="2000" b="0" i="0" dirty="0">
                <a:solidFill>
                  <a:srgbClr val="0D0D0D"/>
                </a:solidFill>
                <a:effectLst/>
                <a:latin typeface="Söhne"/>
              </a:rPr>
              <a:t> We visualize the fit of both models on both training and testing data. This allows us to visually inspect how well the models capture the underlying patterns in the data.</a:t>
            </a:r>
          </a:p>
          <a:p>
            <a:endParaRPr lang="en-IN" dirty="0"/>
          </a:p>
        </p:txBody>
      </p:sp>
      <p:sp>
        <p:nvSpPr>
          <p:cNvPr id="4" name="Date Placeholder 3">
            <a:extLst>
              <a:ext uri="{FF2B5EF4-FFF2-40B4-BE49-F238E27FC236}">
                <a16:creationId xmlns:a16="http://schemas.microsoft.com/office/drawing/2014/main" id="{3FD5DCFB-F530-60A6-721C-600412A5B43D}"/>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1531776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A61DD-DD2D-E5D6-F9F8-E57B1EB4AE47}"/>
              </a:ext>
            </a:extLst>
          </p:cNvPr>
          <p:cNvSpPr>
            <a:spLocks noGrp="1"/>
          </p:cNvSpPr>
          <p:nvPr>
            <p:ph type="title"/>
          </p:nvPr>
        </p:nvSpPr>
        <p:spPr/>
        <p:txBody>
          <a:bodyPr/>
          <a:lstStyle/>
          <a:p>
            <a:pPr algn="ctr"/>
            <a:r>
              <a:rPr lang="en-US" b="1" dirty="0"/>
              <a:t>RESULT AND ANALYSIS</a:t>
            </a:r>
            <a:endParaRPr lang="en-IN" b="1" dirty="0"/>
          </a:p>
        </p:txBody>
      </p:sp>
      <p:sp>
        <p:nvSpPr>
          <p:cNvPr id="3" name="Content Placeholder 2">
            <a:extLst>
              <a:ext uri="{FF2B5EF4-FFF2-40B4-BE49-F238E27FC236}">
                <a16:creationId xmlns:a16="http://schemas.microsoft.com/office/drawing/2014/main" id="{134DD29E-054C-E54E-D6AE-9A17FBB01231}"/>
              </a:ext>
            </a:extLst>
          </p:cNvPr>
          <p:cNvSpPr>
            <a:spLocks noGrp="1"/>
          </p:cNvSpPr>
          <p:nvPr>
            <p:ph idx="1"/>
          </p:nvPr>
        </p:nvSpPr>
        <p:spPr>
          <a:xfrm>
            <a:off x="2406332" y="1540188"/>
            <a:ext cx="8915400" cy="4515171"/>
          </a:xfrm>
        </p:spPr>
        <p:txBody>
          <a:bodyPr>
            <a:normAutofit fontScale="85000" lnSpcReduction="20000"/>
          </a:bodyPr>
          <a:lstStyle/>
          <a:p>
            <a:pPr algn="l">
              <a:buFont typeface="+mj-lt"/>
              <a:buAutoNum type="arabicPeriod"/>
            </a:pPr>
            <a:r>
              <a:rPr lang="en-US" sz="2100" b="1" i="0" dirty="0">
                <a:solidFill>
                  <a:srgbClr val="0D0D0D"/>
                </a:solidFill>
                <a:effectLst/>
                <a:latin typeface="Söhne"/>
              </a:rPr>
              <a:t>Model Fits:</a:t>
            </a:r>
            <a:endParaRPr lang="en-US" sz="2100" b="0" i="0" dirty="0">
              <a:solidFill>
                <a:srgbClr val="0D0D0D"/>
              </a:solidFill>
              <a:effectLst/>
              <a:latin typeface="Söhne"/>
            </a:endParaRPr>
          </a:p>
          <a:p>
            <a:pPr marL="742950" lvl="1" indent="-285750" algn="l">
              <a:buFont typeface="+mj-lt"/>
              <a:buAutoNum type="arabicPeriod"/>
            </a:pPr>
            <a:r>
              <a:rPr lang="en-US" sz="2100" b="1" i="0" dirty="0">
                <a:solidFill>
                  <a:srgbClr val="0D0D0D"/>
                </a:solidFill>
                <a:effectLst/>
                <a:latin typeface="Söhne"/>
              </a:rPr>
              <a:t>Underfitting (Linear Regression):</a:t>
            </a:r>
            <a:r>
              <a:rPr lang="en-US" sz="2100" b="0" i="0" dirty="0">
                <a:solidFill>
                  <a:srgbClr val="0D0D0D"/>
                </a:solidFill>
                <a:effectLst/>
                <a:latin typeface="Söhne"/>
              </a:rPr>
              <a:t> The linear regression model produces a simple, straight-line fit to the data. It fails to capture the quadratic relationship between the features and the target variable adequately.</a:t>
            </a:r>
          </a:p>
          <a:p>
            <a:pPr marL="742950" lvl="1" indent="-285750" algn="l">
              <a:buFont typeface="+mj-lt"/>
              <a:buAutoNum type="arabicPeriod"/>
            </a:pPr>
            <a:r>
              <a:rPr lang="en-US" sz="2100" b="1" i="0" dirty="0">
                <a:solidFill>
                  <a:srgbClr val="0D0D0D"/>
                </a:solidFill>
                <a:effectLst/>
                <a:latin typeface="Söhne"/>
              </a:rPr>
              <a:t>Overfitting (Polynomial Regression):</a:t>
            </a:r>
            <a:r>
              <a:rPr lang="en-US" sz="2100" b="0" i="0" dirty="0">
                <a:solidFill>
                  <a:srgbClr val="0D0D0D"/>
                </a:solidFill>
                <a:effectLst/>
                <a:latin typeface="Söhne"/>
              </a:rPr>
              <a:t> The polynomial regression model produces a more complex fit to the data. With a degree of 10, the polynomial model fits the training data very closely, capturing even the noise in the data. However, it may be too flexible and fit the noise rather than the underlying pattern, leading to overfitting.</a:t>
            </a:r>
          </a:p>
          <a:p>
            <a:pPr algn="l">
              <a:buFont typeface="+mj-lt"/>
              <a:buAutoNum type="arabicPeriod"/>
            </a:pPr>
            <a:r>
              <a:rPr lang="en-US" sz="2100" b="1" i="0" dirty="0">
                <a:solidFill>
                  <a:srgbClr val="0D0D0D"/>
                </a:solidFill>
                <a:effectLst/>
                <a:latin typeface="Söhne"/>
              </a:rPr>
              <a:t>Mean Squared Error (MSE):</a:t>
            </a:r>
            <a:endParaRPr lang="en-US" sz="2100" b="0" i="0" dirty="0">
              <a:solidFill>
                <a:srgbClr val="0D0D0D"/>
              </a:solidFill>
              <a:effectLst/>
              <a:latin typeface="Söhne"/>
            </a:endParaRPr>
          </a:p>
          <a:p>
            <a:pPr marL="742950" lvl="1" indent="-285750" algn="l">
              <a:buFont typeface="+mj-lt"/>
              <a:buAutoNum type="arabicPeriod"/>
            </a:pPr>
            <a:r>
              <a:rPr lang="en-US" sz="2100" b="1" i="0" dirty="0">
                <a:solidFill>
                  <a:srgbClr val="0D0D0D"/>
                </a:solidFill>
                <a:effectLst/>
                <a:latin typeface="Söhne"/>
              </a:rPr>
              <a:t>Underfitting (Linear Regression):</a:t>
            </a:r>
            <a:r>
              <a:rPr lang="en-US" sz="2100" b="0" i="0" dirty="0">
                <a:solidFill>
                  <a:srgbClr val="0D0D0D"/>
                </a:solidFill>
                <a:effectLst/>
                <a:latin typeface="Söhne"/>
              </a:rPr>
              <a:t> The MSE for the linear regression model on the testing data is relatively high, indicating poor performance in capturing the underlying pattern.</a:t>
            </a:r>
          </a:p>
          <a:p>
            <a:pPr marL="742950" lvl="1" indent="-285750" algn="l">
              <a:buFont typeface="+mj-lt"/>
              <a:buAutoNum type="arabicPeriod"/>
            </a:pPr>
            <a:r>
              <a:rPr lang="en-US" sz="2100" b="1" i="0" dirty="0">
                <a:solidFill>
                  <a:srgbClr val="0D0D0D"/>
                </a:solidFill>
                <a:effectLst/>
                <a:latin typeface="Söhne"/>
              </a:rPr>
              <a:t>Overfitting (Polynomial Regression):</a:t>
            </a:r>
            <a:r>
              <a:rPr lang="en-US" sz="2100" b="0" i="0" dirty="0">
                <a:solidFill>
                  <a:srgbClr val="0D0D0D"/>
                </a:solidFill>
                <a:effectLst/>
                <a:latin typeface="Söhne"/>
              </a:rPr>
              <a:t> The MSE for the polynomial regression model on the testing data is likely to be lower than that of the linear regression model, suggesting better performance on the training data. However, it may not generalize well to unseen data due to overfitting.</a:t>
            </a:r>
          </a:p>
          <a:p>
            <a:endParaRPr lang="en-IN" dirty="0"/>
          </a:p>
        </p:txBody>
      </p:sp>
      <p:sp>
        <p:nvSpPr>
          <p:cNvPr id="4" name="Date Placeholder 3">
            <a:extLst>
              <a:ext uri="{FF2B5EF4-FFF2-40B4-BE49-F238E27FC236}">
                <a16:creationId xmlns:a16="http://schemas.microsoft.com/office/drawing/2014/main" id="{E026F5C8-CA85-8516-3553-BC882C23E057}"/>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2784608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29F82-CFD3-1274-70A5-93DDA8D3D3E1}"/>
              </a:ext>
            </a:extLst>
          </p:cNvPr>
          <p:cNvSpPr>
            <a:spLocks noGrp="1"/>
          </p:cNvSpPr>
          <p:nvPr>
            <p:ph type="title"/>
          </p:nvPr>
        </p:nvSpPr>
        <p:spPr/>
        <p:txBody>
          <a:bodyPr/>
          <a:lstStyle/>
          <a:p>
            <a:pPr algn="ctr"/>
            <a:r>
              <a:rPr lang="en-US" b="1" dirty="0"/>
              <a:t>CONCLUSION AND FUTURE RECOMMENDATION</a:t>
            </a:r>
            <a:endParaRPr lang="en-IN" dirty="0"/>
          </a:p>
        </p:txBody>
      </p:sp>
      <p:sp>
        <p:nvSpPr>
          <p:cNvPr id="3" name="Content Placeholder 2">
            <a:extLst>
              <a:ext uri="{FF2B5EF4-FFF2-40B4-BE49-F238E27FC236}">
                <a16:creationId xmlns:a16="http://schemas.microsoft.com/office/drawing/2014/main" id="{E3D0C084-0639-33D0-014E-418B8C527097}"/>
              </a:ext>
            </a:extLst>
          </p:cNvPr>
          <p:cNvSpPr>
            <a:spLocks noGrp="1"/>
          </p:cNvSpPr>
          <p:nvPr>
            <p:ph idx="1"/>
          </p:nvPr>
        </p:nvSpPr>
        <p:spPr/>
        <p:txBody>
          <a:bodyPr/>
          <a:lstStyle/>
          <a:p>
            <a:pPr>
              <a:buFont typeface="Wingdings" panose="05000000000000000000" pitchFamily="2" charset="2"/>
              <a:buChar char="q"/>
            </a:pPr>
            <a:r>
              <a:rPr lang="en-US" sz="2000" b="0" i="0" dirty="0">
                <a:solidFill>
                  <a:srgbClr val="0D0D0D"/>
                </a:solidFill>
                <a:effectLst/>
                <a:latin typeface="Söhne"/>
              </a:rPr>
              <a:t>The scatter plots of the training and testing data, along with the fitted curves for both models, allow us to visually inspect the performance of each model. We can observe how well each model captures the underlying relationship between the features and the target variable.</a:t>
            </a:r>
          </a:p>
          <a:p>
            <a:pPr algn="l">
              <a:buFont typeface="Wingdings" panose="05000000000000000000" pitchFamily="2" charset="2"/>
              <a:buChar char="q"/>
            </a:pPr>
            <a:r>
              <a:rPr lang="en-US" sz="2000" b="0" i="0" dirty="0">
                <a:solidFill>
                  <a:srgbClr val="0D0D0D"/>
                </a:solidFill>
                <a:effectLst/>
                <a:latin typeface="Söhne"/>
              </a:rPr>
              <a:t>The results highlight the trade-off between model complexity and generalization performance.</a:t>
            </a:r>
          </a:p>
          <a:p>
            <a:pPr algn="l">
              <a:buFont typeface="Wingdings" panose="05000000000000000000" pitchFamily="2" charset="2"/>
              <a:buChar char="q"/>
            </a:pPr>
            <a:r>
              <a:rPr lang="en-US" sz="2000" b="0" i="0" dirty="0">
                <a:solidFill>
                  <a:srgbClr val="0D0D0D"/>
                </a:solidFill>
                <a:effectLst/>
                <a:latin typeface="Söhne"/>
              </a:rPr>
              <a:t>These findings emphasize the importance of selecting an appropriate model complexity that balances the bias-variance trade-off to achieve optimal performance on both training and testing data.</a:t>
            </a:r>
          </a:p>
          <a:p>
            <a:endParaRPr lang="en-IN" dirty="0"/>
          </a:p>
        </p:txBody>
      </p:sp>
      <p:sp>
        <p:nvSpPr>
          <p:cNvPr id="4" name="Date Placeholder 3">
            <a:extLst>
              <a:ext uri="{FF2B5EF4-FFF2-40B4-BE49-F238E27FC236}">
                <a16:creationId xmlns:a16="http://schemas.microsoft.com/office/drawing/2014/main" id="{472F2639-158A-5E0F-3998-C2B4496F6BDA}"/>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3697567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DD63F-FF06-2DB5-8DB3-9DF46DD8AC9E}"/>
              </a:ext>
            </a:extLst>
          </p:cNvPr>
          <p:cNvSpPr>
            <a:spLocks noGrp="1"/>
          </p:cNvSpPr>
          <p:nvPr>
            <p:ph type="title"/>
          </p:nvPr>
        </p:nvSpPr>
        <p:spPr/>
        <p:txBody>
          <a:bodyPr/>
          <a:lstStyle/>
          <a:p>
            <a:pPr algn="ctr"/>
            <a:r>
              <a:rPr lang="en-US" b="1" dirty="0"/>
              <a:t>CONCLUSION AND FUTURE RECOMMENDATION</a:t>
            </a:r>
            <a:endParaRPr lang="en-IN" dirty="0"/>
          </a:p>
        </p:txBody>
      </p:sp>
      <p:sp>
        <p:nvSpPr>
          <p:cNvPr id="3" name="Content Placeholder 2">
            <a:extLst>
              <a:ext uri="{FF2B5EF4-FFF2-40B4-BE49-F238E27FC236}">
                <a16:creationId xmlns:a16="http://schemas.microsoft.com/office/drawing/2014/main" id="{440F5904-4AC8-84E8-ACD4-20F4AC7D3085}"/>
              </a:ext>
            </a:extLst>
          </p:cNvPr>
          <p:cNvSpPr>
            <a:spLocks noGrp="1"/>
          </p:cNvSpPr>
          <p:nvPr>
            <p:ph idx="1"/>
          </p:nvPr>
        </p:nvSpPr>
        <p:spPr/>
        <p:txBody>
          <a:bodyPr/>
          <a:lstStyle/>
          <a:p>
            <a:pPr>
              <a:buFont typeface="Wingdings" panose="05000000000000000000" pitchFamily="2" charset="2"/>
              <a:buChar char="Ø"/>
            </a:pPr>
            <a:r>
              <a:rPr lang="en-US" b="1" i="0" dirty="0">
                <a:solidFill>
                  <a:srgbClr val="0D0D0D"/>
                </a:solidFill>
                <a:effectLst/>
                <a:latin typeface="Söhne"/>
              </a:rPr>
              <a:t>Regularization Techniques:</a:t>
            </a:r>
            <a:r>
              <a:rPr lang="en-US" b="0" i="0" dirty="0">
                <a:solidFill>
                  <a:srgbClr val="0D0D0D"/>
                </a:solidFill>
                <a:effectLst/>
                <a:latin typeface="Söhne"/>
              </a:rPr>
              <a:t> Implement regularization techniques such as L1 and L2 regularization to mitigate overfitting in polynomial regression models.</a:t>
            </a:r>
          </a:p>
          <a:p>
            <a:pPr algn="l">
              <a:buFont typeface="Wingdings" panose="05000000000000000000" pitchFamily="2" charset="2"/>
              <a:buChar char="Ø"/>
            </a:pPr>
            <a:r>
              <a:rPr lang="en-US" b="1" i="0" dirty="0">
                <a:solidFill>
                  <a:srgbClr val="0D0D0D"/>
                </a:solidFill>
                <a:effectLst/>
                <a:latin typeface="Söhne"/>
              </a:rPr>
              <a:t>Cross-Validation:</a:t>
            </a:r>
            <a:r>
              <a:rPr lang="en-US" b="0" i="0" dirty="0">
                <a:solidFill>
                  <a:srgbClr val="0D0D0D"/>
                </a:solidFill>
                <a:effectLst/>
                <a:latin typeface="Söhne"/>
              </a:rPr>
              <a:t> Cross-validation provides a better estimate of a model's ability to generalize to new data by splitting the dataset into multiple training and testing subsets.</a:t>
            </a:r>
          </a:p>
          <a:p>
            <a:pPr>
              <a:buFont typeface="Wingdings" panose="05000000000000000000" pitchFamily="2" charset="2"/>
              <a:buChar char="Ø"/>
            </a:pPr>
            <a:r>
              <a:rPr lang="en-US" b="1" i="0" dirty="0">
                <a:solidFill>
                  <a:srgbClr val="0D0D0D"/>
                </a:solidFill>
                <a:effectLst/>
                <a:latin typeface="Söhne"/>
              </a:rPr>
              <a:t>Feature Engineering:</a:t>
            </a:r>
            <a:r>
              <a:rPr lang="en-US" b="0" i="0" dirty="0">
                <a:solidFill>
                  <a:srgbClr val="0D0D0D"/>
                </a:solidFill>
                <a:effectLst/>
                <a:latin typeface="Söhne"/>
              </a:rPr>
              <a:t> Feature engineering can help improve model performance and reduce the risk of overfitting by providing more relevant information to the model.</a:t>
            </a:r>
          </a:p>
          <a:p>
            <a:pPr>
              <a:buFont typeface="Wingdings" panose="05000000000000000000" pitchFamily="2" charset="2"/>
              <a:buChar char="Ø"/>
            </a:pPr>
            <a:r>
              <a:rPr lang="en-US" b="1" i="0" dirty="0">
                <a:solidFill>
                  <a:srgbClr val="0D0D0D"/>
                </a:solidFill>
                <a:effectLst/>
                <a:latin typeface="Söhne"/>
              </a:rPr>
              <a:t>Model Selection:</a:t>
            </a:r>
            <a:r>
              <a:rPr lang="en-US" b="0" i="0" dirty="0">
                <a:solidFill>
                  <a:srgbClr val="0D0D0D"/>
                </a:solidFill>
                <a:effectLst/>
                <a:latin typeface="Söhne"/>
              </a:rPr>
              <a:t> Experiment with different model architectures and hyperparameters to find the optimal balance between bias and variance.</a:t>
            </a:r>
          </a:p>
          <a:p>
            <a:endParaRPr lang="en-IN" dirty="0"/>
          </a:p>
        </p:txBody>
      </p:sp>
      <p:sp>
        <p:nvSpPr>
          <p:cNvPr id="4" name="Date Placeholder 3">
            <a:extLst>
              <a:ext uri="{FF2B5EF4-FFF2-40B4-BE49-F238E27FC236}">
                <a16:creationId xmlns:a16="http://schemas.microsoft.com/office/drawing/2014/main" id="{57627F45-63F3-B961-DEF2-4A573CAAFD2A}"/>
              </a:ext>
            </a:extLst>
          </p:cNvPr>
          <p:cNvSpPr>
            <a:spLocks noGrp="1"/>
          </p:cNvSpPr>
          <p:nvPr>
            <p:ph type="dt" sz="half" idx="10"/>
          </p:nvPr>
        </p:nvSpPr>
        <p:spPr/>
        <p:txBody>
          <a:bodyPr/>
          <a:lstStyle/>
          <a:p>
            <a:fld id="{96194CFC-3B2C-44D7-8B8B-08A72C136A16}" type="datetime1">
              <a:rPr lang="en-IN" smtClean="0"/>
              <a:pPr/>
              <a:t>07-04-2024</a:t>
            </a:fld>
            <a:endParaRPr lang="en-IN"/>
          </a:p>
        </p:txBody>
      </p:sp>
    </p:spTree>
    <p:extLst>
      <p:ext uri="{BB962C8B-B14F-4D97-AF65-F5344CB8AC3E}">
        <p14:creationId xmlns:p14="http://schemas.microsoft.com/office/powerpoint/2010/main" val="765259456"/>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828</TotalTime>
  <Words>1038</Words>
  <Application>Microsoft Office PowerPoint</Application>
  <PresentationFormat>Widescreen</PresentationFormat>
  <Paragraphs>77</Paragraphs>
  <Slides>12</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Century Gothic</vt:lpstr>
      <vt:lpstr>Söhne</vt:lpstr>
      <vt:lpstr>Söhne Mono</vt:lpstr>
      <vt:lpstr>Times New Roman</vt:lpstr>
      <vt:lpstr>Wingdings</vt:lpstr>
      <vt:lpstr>Wingdings 3</vt:lpstr>
      <vt:lpstr>Wisp</vt:lpstr>
      <vt:lpstr>PowerPoint Presentation</vt:lpstr>
      <vt:lpstr>CONTENTS</vt:lpstr>
      <vt:lpstr>INTRODUCTION AND MOTIVATION</vt:lpstr>
      <vt:lpstr>INTRODUCTION AND MOTIVATION</vt:lpstr>
      <vt:lpstr>METHODOLOGY AND APPROACH</vt:lpstr>
      <vt:lpstr>METHODOLOGY AND APPROACH</vt:lpstr>
      <vt:lpstr>RESULT AND ANALYSIS</vt:lpstr>
      <vt:lpstr>CONCLUSION AND FUTURE RECOMMENDATION</vt:lpstr>
      <vt:lpstr>CONCLUSION AND FUTURE RECOMMENDATION</vt:lpstr>
      <vt:lpstr>DEMO VIDEO OF COD E</vt:lpstr>
      <vt:lpstr>Github link of PPT and Code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Ujwal M</dc:creator>
  <cp:lastModifiedBy>Shivi Maheshwari</cp:lastModifiedBy>
  <cp:revision>37</cp:revision>
  <dcterms:created xsi:type="dcterms:W3CDTF">2020-11-02T14:13:19Z</dcterms:created>
  <dcterms:modified xsi:type="dcterms:W3CDTF">2024-04-07T03:13:46Z</dcterms:modified>
</cp:coreProperties>
</file>